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62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</p:sldIdLst>
  <p:sldSz cx="9144000" cy="6858000" type="screen4x3"/>
  <p:notesSz cx="7077075" cy="90281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14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529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529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FDAA5C-5631-4089-B626-BFF7ED17CC2D}" type="datetimeFigureOut">
              <a:rPr lang="en-US" smtClean="0"/>
              <a:t>2/21/2017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575141"/>
            <a:ext cx="3066733" cy="4529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575141"/>
            <a:ext cx="3066733" cy="4529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8761EC-C904-44D7-8D2C-B273FF8B6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0698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D321-6790-41CF-88D2-0C2791EE0661}" type="datetimeFigureOut">
              <a:rPr lang="en-US" smtClean="0"/>
              <a:t>2/21/2017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864A-70ED-4CD2-BD57-AF3737D08E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008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D321-6790-41CF-88D2-0C2791EE0661}" type="datetimeFigureOut">
              <a:rPr lang="en-US" smtClean="0"/>
              <a:t>2/21/2017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864A-70ED-4CD2-BD57-AF3737D08E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360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D321-6790-41CF-88D2-0C2791EE0661}" type="datetimeFigureOut">
              <a:rPr lang="en-US" smtClean="0"/>
              <a:t>2/21/2017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864A-70ED-4CD2-BD57-AF3737D08E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768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D321-6790-41CF-88D2-0C2791EE0661}" type="datetimeFigureOut">
              <a:rPr lang="en-US" smtClean="0"/>
              <a:t>2/21/2017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864A-70ED-4CD2-BD57-AF3737D08E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209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D321-6790-41CF-88D2-0C2791EE0661}" type="datetimeFigureOut">
              <a:rPr lang="en-US" smtClean="0"/>
              <a:t>2/21/2017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864A-70ED-4CD2-BD57-AF3737D08E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94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D321-6790-41CF-88D2-0C2791EE0661}" type="datetimeFigureOut">
              <a:rPr lang="en-US" smtClean="0"/>
              <a:t>2/21/2017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864A-70ED-4CD2-BD57-AF3737D08E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911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D321-6790-41CF-88D2-0C2791EE0661}" type="datetimeFigureOut">
              <a:rPr lang="en-US" smtClean="0"/>
              <a:t>2/21/2017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864A-70ED-4CD2-BD57-AF3737D08E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52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D321-6790-41CF-88D2-0C2791EE0661}" type="datetimeFigureOut">
              <a:rPr lang="en-US" smtClean="0"/>
              <a:t>2/21/2017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864A-70ED-4CD2-BD57-AF3737D08E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986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D321-6790-41CF-88D2-0C2791EE0661}" type="datetimeFigureOut">
              <a:rPr lang="en-US" smtClean="0"/>
              <a:t>2/21/2017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864A-70ED-4CD2-BD57-AF3737D08E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006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D321-6790-41CF-88D2-0C2791EE0661}" type="datetimeFigureOut">
              <a:rPr lang="en-US" smtClean="0"/>
              <a:t>2/21/2017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864A-70ED-4CD2-BD57-AF3737D08E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870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D321-6790-41CF-88D2-0C2791EE0661}" type="datetimeFigureOut">
              <a:rPr lang="en-US" smtClean="0"/>
              <a:t>2/21/2017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864A-70ED-4CD2-BD57-AF3737D08E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185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8D321-6790-41CF-88D2-0C2791EE0661}" type="datetimeFigureOut">
              <a:rPr lang="en-US" smtClean="0"/>
              <a:t>2/21/2017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1864A-70ED-4CD2-BD57-AF3737D08E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247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sz="3600" b="1" dirty="0"/>
              <a:t>基督生平   第二部</a:t>
            </a:r>
            <a:r>
              <a:rPr lang="zh-TW" altLang="en-US" sz="3600" b="1" dirty="0">
                <a:latin typeface="+mj-ea"/>
              </a:rPr>
              <a:t>隱藏的歲月</a:t>
            </a:r>
            <a:r>
              <a:rPr lang="en-US" sz="3600" b="1" dirty="0">
                <a:latin typeface="+mj-ea"/>
              </a:rPr>
              <a:t>    </a:t>
            </a:r>
            <a:br>
              <a:rPr lang="en-US" sz="3600" b="1" dirty="0">
                <a:latin typeface="+mj-ea"/>
              </a:rPr>
            </a:br>
            <a:r>
              <a:rPr lang="zh-TW" altLang="en-US" sz="3600" b="1" dirty="0">
                <a:latin typeface="+mj-ea"/>
              </a:rPr>
              <a:t>第五章 受洗與受試探</a:t>
            </a:r>
            <a:endParaRPr lang="en-US" sz="3600" b="1" dirty="0">
              <a:latin typeface="+mj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382000" cy="5135562"/>
          </a:xfrm>
        </p:spPr>
        <p:txBody>
          <a:bodyPr>
            <a:normAutofit fontScale="70000" lnSpcReduction="20000"/>
          </a:bodyPr>
          <a:lstStyle/>
          <a:p>
            <a:r>
              <a:rPr lang="zh-TW" altLang="en-US" sz="2900" b="1" dirty="0">
                <a:latin typeface="PMingLiU" panose="02020500000000000000" pitchFamily="18" charset="-120"/>
                <a:ea typeface="PMingLiU" panose="02020500000000000000" pitchFamily="18" charset="-120"/>
              </a:rPr>
              <a:t>引言</a:t>
            </a:r>
            <a:endParaRPr lang="en-US" altLang="zh-TW" sz="29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>
              <a:lnSpc>
                <a:spcPct val="120000"/>
              </a:lnSpc>
            </a:pPr>
            <a:r>
              <a:rPr lang="zh-TW" altLang="en-US" sz="2600" b="1" dirty="0"/>
              <a:t>當施洗約翰的工作果效達到高峯，主耶穌知道祂開始行動的時刻來到了。但祂先到約但河邊接受約翰的洗禮，接着又去到曠野，忍受魔鬼的試探，才正式開展工作</a:t>
            </a:r>
            <a:endParaRPr lang="en-US" altLang="zh-TW" sz="2600" b="1" dirty="0"/>
          </a:p>
          <a:p>
            <a:pPr>
              <a:lnSpc>
                <a:spcPct val="120000"/>
              </a:lnSpc>
            </a:pPr>
            <a:r>
              <a:rPr lang="zh-TW" altLang="en-US" sz="3100" b="1" dirty="0"/>
              <a:t>主耶穌受約翰的洗禮</a:t>
            </a:r>
            <a:endParaRPr lang="en-US" altLang="zh-TW" sz="3100" b="1" dirty="0"/>
          </a:p>
          <a:p>
            <a:pPr lvl="1">
              <a:lnSpc>
                <a:spcPct val="120000"/>
              </a:lnSpc>
            </a:pPr>
            <a:r>
              <a:rPr lang="zh-TW" altLang="en-US" sz="2600" b="1" dirty="0">
                <a:latin typeface="PMingLiU" panose="02020500000000000000" pitchFamily="18" charset="-120"/>
                <a:ea typeface="PMingLiU" panose="02020500000000000000" pitchFamily="18" charset="-120"/>
              </a:rPr>
              <a:t>約翰的洗禮代表悔罪，就約翰而言，這是他使命的成全</a:t>
            </a:r>
            <a:endParaRPr lang="en-US" altLang="zh-TW" sz="2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>
              <a:lnSpc>
                <a:spcPct val="120000"/>
              </a:lnSpc>
            </a:pPr>
            <a:r>
              <a:rPr lang="zh-TW" altLang="en-US" sz="2600" b="1" dirty="0">
                <a:latin typeface="PMingLiU" panose="02020500000000000000" pitchFamily="18" charset="-120"/>
                <a:ea typeface="PMingLiU" panose="02020500000000000000" pitchFamily="18" charset="-120"/>
              </a:rPr>
              <a:t>主耶穌受洗“因為我們理當這樣盡諸般的義”代表世人向神悔罪，這也是祂工作的裝備</a:t>
            </a:r>
            <a:endParaRPr lang="en-US" altLang="zh-TW" sz="2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3100" b="1" dirty="0"/>
              <a:t>主耶穌受試探</a:t>
            </a:r>
            <a:endParaRPr lang="en-US" altLang="zh-TW" sz="3100" b="1" dirty="0"/>
          </a:p>
          <a:p>
            <a:pPr lvl="1">
              <a:lnSpc>
                <a:spcPct val="120000"/>
              </a:lnSpc>
            </a:pPr>
            <a:r>
              <a:rPr lang="zh-TW" altLang="en-US" sz="2600" b="1" dirty="0">
                <a:latin typeface="+mn-ea"/>
              </a:rPr>
              <a:t>試探的背景：一方面証明 </a:t>
            </a:r>
            <a:r>
              <a:rPr lang="en-US" sz="2600" b="1" dirty="0">
                <a:latin typeface="+mn-ea"/>
              </a:rPr>
              <a:t>"</a:t>
            </a:r>
            <a:r>
              <a:rPr lang="zh-TW" altLang="en-US" sz="2600" b="1" dirty="0">
                <a:latin typeface="+mn-ea"/>
              </a:rPr>
              <a:t>祂也受過試探，與我們一樣，只是祂沒有犯罪</a:t>
            </a:r>
            <a:r>
              <a:rPr lang="en-US" sz="2600" b="1" dirty="0">
                <a:latin typeface="+mn-ea"/>
              </a:rPr>
              <a:t>"</a:t>
            </a:r>
            <a:r>
              <a:rPr lang="zh-TW" altLang="en-US" sz="2600" b="1" dirty="0">
                <a:latin typeface="+mn-ea"/>
              </a:rPr>
              <a:t>。另一方面，將魔鬼的技倆，暴露給我們，並將得勝試探的祕訣，昭示我們</a:t>
            </a:r>
            <a:endParaRPr lang="en-US" altLang="zh-TW" sz="2600" b="1" dirty="0">
              <a:latin typeface="+mn-ea"/>
            </a:endParaRPr>
          </a:p>
          <a:p>
            <a:pPr lvl="1">
              <a:lnSpc>
                <a:spcPct val="120000"/>
              </a:lnSpc>
            </a:pPr>
            <a:r>
              <a:rPr lang="zh-TW" altLang="en-US" sz="2600" b="1" dirty="0">
                <a:latin typeface="+mn-ea"/>
              </a:rPr>
              <a:t>第一個試探，變石為餅：由身體的需要著手</a:t>
            </a:r>
            <a:endParaRPr lang="en-US" altLang="zh-TW" sz="2600" b="1" dirty="0">
              <a:latin typeface="+mn-ea"/>
            </a:endParaRPr>
          </a:p>
          <a:p>
            <a:pPr lvl="1">
              <a:lnSpc>
                <a:spcPct val="120000"/>
              </a:lnSpc>
            </a:pPr>
            <a:r>
              <a:rPr lang="zh-TW" altLang="en-US" sz="2600" b="1" dirty="0">
                <a:latin typeface="+mn-ea"/>
              </a:rPr>
              <a:t>第二個試探，殿頂跳下：由名望與虛榮的獲得著手</a:t>
            </a:r>
            <a:endParaRPr lang="en-US" altLang="zh-TW" sz="2600" b="1" dirty="0">
              <a:latin typeface="+mn-ea"/>
            </a:endParaRPr>
          </a:p>
          <a:p>
            <a:pPr lvl="1">
              <a:lnSpc>
                <a:spcPct val="120000"/>
              </a:lnSpc>
            </a:pPr>
            <a:r>
              <a:rPr lang="zh-TW" altLang="en-US" sz="2600" b="1" dirty="0">
                <a:latin typeface="+mn-ea"/>
              </a:rPr>
              <a:t>第三個試探，屈身拜鬼：以萬國的榮華引誘</a:t>
            </a:r>
            <a:endParaRPr lang="en-US" altLang="zh-TW" sz="2600" b="1" dirty="0">
              <a:latin typeface="+mn-ea"/>
            </a:endParaRPr>
          </a:p>
          <a:p>
            <a:pPr lvl="1">
              <a:lnSpc>
                <a:spcPct val="120000"/>
              </a:lnSpc>
            </a:pPr>
            <a:r>
              <a:rPr lang="zh-TW" altLang="en-US" sz="2600" b="1" dirty="0">
                <a:latin typeface="+mn-ea"/>
              </a:rPr>
              <a:t>信徒儆醒：今日魔鬼仍忙碌地試探主的兒女，我們當以神的道抵擋</a:t>
            </a:r>
            <a:endParaRPr lang="en-US" sz="2600" b="1" dirty="0">
              <a:latin typeface="+mn-ea"/>
            </a:endParaRPr>
          </a:p>
          <a:p>
            <a:endParaRPr lang="en-US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1308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sz="3600" b="1" dirty="0"/>
              <a:t>基督生平   第二部</a:t>
            </a:r>
            <a:r>
              <a:rPr lang="zh-TW" altLang="en-US" sz="3600" b="1" dirty="0">
                <a:latin typeface="+mj-ea"/>
              </a:rPr>
              <a:t>隱藏的歲月</a:t>
            </a:r>
            <a:r>
              <a:rPr lang="en-US" sz="3600" b="1" dirty="0">
                <a:latin typeface="+mj-ea"/>
              </a:rPr>
              <a:t>    </a:t>
            </a:r>
            <a:br>
              <a:rPr lang="en-US" sz="3600" b="1" dirty="0">
                <a:latin typeface="+mj-ea"/>
              </a:rPr>
            </a:br>
            <a:r>
              <a:rPr lang="zh-TW" altLang="en-US" sz="3600" b="1" dirty="0">
                <a:latin typeface="+mj-ea"/>
              </a:rPr>
              <a:t>第五章 受洗與受試探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20322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sz="2000" b="1" dirty="0"/>
              <a:t>當 下 、 耶 穌 從 加 利 利 來 到 約 但 河 、 見 了 約 翰 、 要 受 他 的 洗 。約 翰 想 要 攔 住 他 、 說 、 我 當 受 你 的 洗 、 你 反 倒 上 我 這 裡 來 麼 。 耶 穌 回 答 說 、 你 暫 且 許 我 ． 因 為 我 們 理 當 這 樣 盡 諸 般 的 義 ． </a:t>
            </a:r>
            <a:r>
              <a:rPr lang="en-US" altLang="zh-TW" sz="2000" b="1" dirty="0"/>
              <a:t>〔 </a:t>
            </a:r>
            <a:r>
              <a:rPr lang="zh-TW" altLang="en-US" sz="2000" b="1" dirty="0"/>
              <a:t>或 作 禮 </a:t>
            </a:r>
            <a:r>
              <a:rPr lang="en-US" altLang="zh-TW" sz="2000" b="1" dirty="0"/>
              <a:t>〕 </a:t>
            </a:r>
            <a:r>
              <a:rPr lang="zh-TW" altLang="en-US" sz="2000" b="1" dirty="0"/>
              <a:t>於 是 約 翰 許 了 他 （約 </a:t>
            </a:r>
            <a:r>
              <a:rPr lang="en-US" altLang="zh-TW" sz="2000" b="1" dirty="0"/>
              <a:t>3</a:t>
            </a:r>
            <a:r>
              <a:rPr lang="zh-TW" altLang="en-US" sz="2000" b="1" dirty="0"/>
              <a:t>：</a:t>
            </a:r>
            <a:r>
              <a:rPr lang="en-US" altLang="zh-TW" sz="2000" b="1" dirty="0"/>
              <a:t>13</a:t>
            </a:r>
            <a:r>
              <a:rPr lang="zh-TW" altLang="en-US" sz="2000" b="1" dirty="0"/>
              <a:t>－</a:t>
            </a:r>
            <a:r>
              <a:rPr lang="en-US" altLang="zh-TW" sz="2000" b="1" dirty="0"/>
              <a:t>15</a:t>
            </a:r>
            <a:r>
              <a:rPr lang="zh-TW" altLang="en-US" sz="2000" b="1" dirty="0"/>
              <a:t>）</a:t>
            </a:r>
            <a:endParaRPr lang="en-US" altLang="zh-TW" sz="2000" b="1" dirty="0"/>
          </a:p>
          <a:p>
            <a:r>
              <a:rPr lang="zh-TW" altLang="en-US" sz="2000" b="1" dirty="0"/>
              <a:t>魔 鬼 對 他 說 、 你 若 是 　 神 的 兒 子 、 可 以 吩 咐 這 塊 石 頭 變 成 食 物 。 耶 穌 回 答 說 、 經 上 記 著 說 、 </a:t>
            </a:r>
            <a:r>
              <a:rPr lang="en-US" altLang="zh-TW" sz="2000" b="1" dirty="0"/>
              <a:t>『 </a:t>
            </a:r>
            <a:r>
              <a:rPr lang="zh-TW" altLang="en-US" sz="2000" b="1" dirty="0"/>
              <a:t>人 活 著 不 是 單 靠 食 物 、 乃 是 靠 　 神 口 裡 所 出 的 一 切 話 。 </a:t>
            </a:r>
            <a:r>
              <a:rPr lang="en-US" altLang="zh-TW" sz="2000" b="1" dirty="0"/>
              <a:t>』 </a:t>
            </a:r>
            <a:r>
              <a:rPr lang="zh-TW" altLang="en-US" sz="2000" b="1" dirty="0"/>
              <a:t>（路 </a:t>
            </a:r>
            <a:r>
              <a:rPr lang="en-US" altLang="zh-TW" sz="2000" b="1" dirty="0"/>
              <a:t>4</a:t>
            </a:r>
            <a:r>
              <a:rPr lang="zh-TW" altLang="en-US" sz="2000" b="1" dirty="0"/>
              <a:t>：</a:t>
            </a:r>
            <a:r>
              <a:rPr lang="en-US" altLang="zh-TW" sz="2000" b="1" dirty="0"/>
              <a:t>3</a:t>
            </a:r>
            <a:r>
              <a:rPr lang="zh-TW" altLang="en-US" sz="2000" b="1" dirty="0"/>
              <a:t>－</a:t>
            </a:r>
            <a:r>
              <a:rPr lang="en-US" altLang="zh-TW" sz="2000" b="1" dirty="0"/>
              <a:t>4</a:t>
            </a:r>
            <a:r>
              <a:rPr lang="zh-TW" altLang="en-US" sz="2000" b="1" dirty="0"/>
              <a:t>）</a:t>
            </a:r>
            <a:endParaRPr lang="en-US" altLang="zh-TW" sz="2000" b="1" dirty="0"/>
          </a:p>
          <a:p>
            <a:r>
              <a:rPr lang="zh-TW" altLang="en-US" sz="2000" b="1" dirty="0"/>
              <a:t>魔 鬼 又 領 他 上 了 高 山 、 霎 時 間 把 天 下 的 萬 國 都 指 給 他 看 。 對 他 說 、 這 一 切 權 柄 榮 華 、 我 都 要 給 你 ． 因 為 這 原 是 交 付 我 的 、 我 願 意 給 誰 就 給 誰 。你 若 在 我 面 前 下 拜 、 這 都 要 歸 你 。 耶 穌 說 、 經 上 記 著 說 、 </a:t>
            </a:r>
            <a:r>
              <a:rPr lang="en-US" altLang="zh-TW" sz="2000" b="1" dirty="0"/>
              <a:t>『 </a:t>
            </a:r>
            <a:r>
              <a:rPr lang="zh-TW" altLang="en-US" sz="2000" b="1" dirty="0"/>
              <a:t>當 拜 主 你 的 　 神 、 單 要 事 奉 他 。 </a:t>
            </a:r>
            <a:r>
              <a:rPr lang="en-US" altLang="zh-TW" sz="2000" b="1" dirty="0"/>
              <a:t>』</a:t>
            </a:r>
            <a:r>
              <a:rPr lang="zh-TW" altLang="en-US" sz="2000" b="1" dirty="0"/>
              <a:t>（路 </a:t>
            </a:r>
            <a:r>
              <a:rPr lang="en-US" altLang="zh-TW" sz="2000" b="1" dirty="0"/>
              <a:t>4</a:t>
            </a:r>
            <a:r>
              <a:rPr lang="zh-TW" altLang="en-US" sz="2000" b="1" dirty="0"/>
              <a:t>：</a:t>
            </a:r>
            <a:r>
              <a:rPr lang="en-US" altLang="zh-TW" sz="2000" b="1" dirty="0"/>
              <a:t>5</a:t>
            </a:r>
            <a:r>
              <a:rPr lang="zh-TW" altLang="en-US" sz="2000" b="1" dirty="0"/>
              <a:t>－</a:t>
            </a:r>
            <a:r>
              <a:rPr lang="en-US" altLang="zh-TW" sz="2000" b="1" dirty="0"/>
              <a:t>8</a:t>
            </a:r>
            <a:r>
              <a:rPr lang="zh-TW" altLang="en-US" sz="2000" b="1" dirty="0"/>
              <a:t>）</a:t>
            </a:r>
            <a:endParaRPr lang="en-US" altLang="zh-TW" sz="2000" b="1" dirty="0"/>
          </a:p>
          <a:p>
            <a:r>
              <a:rPr lang="zh-TW" altLang="en-US" sz="2000" b="1" dirty="0"/>
              <a:t>魔 鬼 又 領 他 到 耶 路 撒 冷 去 、 叫 他 站 在 殿 頂 上 、 </a:t>
            </a:r>
            <a:r>
              <a:rPr lang="en-US" altLang="zh-TW" sz="2000" b="1" dirty="0"/>
              <a:t>〔 </a:t>
            </a:r>
            <a:r>
              <a:rPr lang="zh-TW" altLang="en-US" sz="2000" b="1" dirty="0"/>
              <a:t>頂 原 文 作 翅 </a:t>
            </a:r>
            <a:r>
              <a:rPr lang="en-US" altLang="zh-TW" sz="2000" b="1" dirty="0"/>
              <a:t>〕 </a:t>
            </a:r>
            <a:r>
              <a:rPr lang="zh-TW" altLang="en-US" sz="2000" b="1" dirty="0"/>
              <a:t>對 他 說 、 你 若 是 　 神 的 兒 子 、 可 以 從 這 裡 跳 下 去 ． 因 為 經 上 記 著 說 、 </a:t>
            </a:r>
            <a:r>
              <a:rPr lang="en-US" altLang="zh-TW" sz="2000" b="1" dirty="0"/>
              <a:t>『 </a:t>
            </a:r>
            <a:r>
              <a:rPr lang="zh-TW" altLang="en-US" sz="2000" b="1" dirty="0"/>
              <a:t>主 要 為 你 吩 咐 他 的 使 者 保 護 你 ． 他 們 要 用 手 托 著 你 、 免 得 你 的 腳 碰 在 石 頭 上 。 </a:t>
            </a:r>
            <a:r>
              <a:rPr lang="en-US" altLang="zh-TW" sz="2000" b="1" dirty="0"/>
              <a:t>』 </a:t>
            </a:r>
            <a:r>
              <a:rPr lang="zh-TW" altLang="en-US" sz="2000" b="1" dirty="0"/>
              <a:t> 耶 穌 對 他 說 、 經 上 說 、 </a:t>
            </a:r>
            <a:r>
              <a:rPr lang="en-US" altLang="zh-TW" sz="2000" b="1" dirty="0"/>
              <a:t>『 </a:t>
            </a:r>
            <a:r>
              <a:rPr lang="zh-TW" altLang="en-US" sz="2000" b="1" dirty="0"/>
              <a:t>不 可 試 探 主 你 的 　 神 。 </a:t>
            </a:r>
            <a:r>
              <a:rPr lang="en-US" altLang="zh-TW" sz="2000" b="1" dirty="0"/>
              <a:t>』 </a:t>
            </a:r>
            <a:r>
              <a:rPr lang="zh-TW" altLang="en-US" sz="2000" b="1" dirty="0"/>
              <a:t>（路 </a:t>
            </a:r>
            <a:r>
              <a:rPr lang="en-US" altLang="zh-TW" sz="2000" b="1" dirty="0"/>
              <a:t>4</a:t>
            </a:r>
            <a:r>
              <a:rPr lang="zh-TW" altLang="en-US" sz="2000" b="1" dirty="0"/>
              <a:t>：</a:t>
            </a:r>
            <a:r>
              <a:rPr lang="en-US" altLang="zh-TW" sz="2000" b="1" dirty="0"/>
              <a:t>9</a:t>
            </a:r>
            <a:r>
              <a:rPr lang="zh-TW" altLang="en-US" sz="2000" b="1" dirty="0"/>
              <a:t>－</a:t>
            </a:r>
            <a:r>
              <a:rPr lang="en-US" altLang="zh-TW" sz="2000" b="1" dirty="0"/>
              <a:t>12</a:t>
            </a:r>
            <a:r>
              <a:rPr lang="zh-TW" altLang="en-US" sz="2000" b="1" dirty="0"/>
              <a:t>）</a:t>
            </a:r>
            <a:endParaRPr lang="en-US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43088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zh-TW" altLang="en-US" sz="3600" b="1" dirty="0"/>
              <a:t>基督生平   第三部第一年的事工</a:t>
            </a:r>
            <a:br>
              <a:rPr lang="en-US" sz="3600" b="1" dirty="0">
                <a:latin typeface="+mj-ea"/>
              </a:rPr>
            </a:br>
            <a:r>
              <a:rPr lang="zh-TW" altLang="en-US" sz="3600" b="1" dirty="0">
                <a:latin typeface="+mj-ea"/>
              </a:rPr>
              <a:t>第六章主的門徒</a:t>
            </a:r>
            <a:r>
              <a:rPr lang="en-US" sz="3600" b="1" dirty="0">
                <a:latin typeface="+mj-ea"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410200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sz="2400" b="1" dirty="0"/>
              <a:t>引言</a:t>
            </a:r>
            <a:endParaRPr lang="en-US" altLang="zh-TW" sz="2400" b="1" dirty="0"/>
          </a:p>
          <a:p>
            <a:pPr lvl="1"/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主耶穌降世，為要作成贖罪大工；但將救恩帶給萬國萬民，卻要藉祂所召的人來成就。因此選召與訓練門徒乃是救恩之外最重的工作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400" b="1" dirty="0"/>
              <a:t>門徒認識主</a:t>
            </a:r>
            <a:endParaRPr lang="en-US" altLang="zh-TW" sz="2400" b="1" dirty="0"/>
          </a:p>
          <a:p>
            <a:pPr lvl="1"/>
            <a:r>
              <a:rPr lang="zh-TW" altLang="en-US" sz="2000" b="1" dirty="0"/>
              <a:t>施洗約翰在為主施洗後的三天內，引導了六位自己的門徒認識了主</a:t>
            </a:r>
            <a:endParaRPr lang="en-US" altLang="zh-TW" sz="2000" b="1" dirty="0"/>
          </a:p>
          <a:p>
            <a:pPr lvl="1"/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安得烈與約翰：</a:t>
            </a:r>
            <a:r>
              <a:rPr lang="zh-TW" altLang="en-US" sz="2000" b="1" dirty="0"/>
              <a:t>主悅納他們願親近祂的心意，邀請他倆與祂同住一夜。就在那一夜，他們的心完全被祂吸引，從此以跟隨祂為榮</a:t>
            </a:r>
            <a:endParaRPr lang="en-US" altLang="zh-TW" sz="2000" b="1" dirty="0"/>
          </a:p>
          <a:p>
            <a:pPr lvl="1"/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彼得與雅各：安得烈與約翰跟從主後即刻向他們各自的兄弟傳道。</a:t>
            </a:r>
            <a:r>
              <a:rPr lang="zh-TW" altLang="en-US" sz="2000" b="1" dirty="0"/>
              <a:t>歷來眾聖徒都以安得烈為個人佈道的模範，因為那位蒙主重用引領千萬人信主的彼得，乃是他工作的果子</a:t>
            </a:r>
            <a:endParaRPr lang="en-US" altLang="zh-TW" sz="2000" b="1" dirty="0"/>
          </a:p>
          <a:p>
            <a:pPr lvl="1"/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腓力與拿但業：腓力認識並跟隨主，乃是主親自的呼召。而拿但業是因腓力的對朋友的契而不捨，而由懷疑耶穌改變到信從耶穌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CN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門徒蒙召獻身</a:t>
            </a:r>
            <a:endParaRPr lang="en-US" altLang="zh-CN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/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主由眾多信徒中，呼召多人為門徒，施以言教，身教，要他們成為主的代表，傳揚福音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/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在主的時代，有一批蒙召的門徒，撇下一切跟隨主。主與他們有更親密的關係，更深入的教導，更高的要求。他們被稱為使徒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/>
            <a:endParaRPr lang="en-US" altLang="zh-CN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/>
            <a:endParaRPr lang="en-US" altLang="zh-CN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/>
            <a:endParaRPr lang="en-US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en-US" altLang="zh-TW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/>
            <a:endParaRPr lang="en-US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1489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 fontScale="90000"/>
          </a:bodyPr>
          <a:lstStyle/>
          <a:p>
            <a:r>
              <a:rPr lang="zh-TW" altLang="en-US" sz="3200" b="1" dirty="0"/>
              <a:t>基督生平   第三部第一年的事工</a:t>
            </a:r>
            <a:br>
              <a:rPr lang="en-US" sz="3200" b="1" dirty="0">
                <a:latin typeface="+mj-ea"/>
              </a:rPr>
            </a:br>
            <a:r>
              <a:rPr lang="zh-TW" altLang="en-US" sz="3200" b="1" dirty="0">
                <a:latin typeface="+mj-ea"/>
              </a:rPr>
              <a:t>第六章主的門徒</a:t>
            </a:r>
            <a:r>
              <a:rPr lang="en-US" sz="3200" b="1" dirty="0">
                <a:latin typeface="+mj-ea"/>
              </a:rPr>
              <a:t> </a:t>
            </a:r>
            <a:endParaRPr lang="en-US" sz="32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88" y="13716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再 次 日 、 約 翰 同 兩 個 門 徒 站 在 那 裡 。他 見 耶 穌 行 走 、 就 說 、 看 哪 、 這 是 　 神 的 羔 羊 。 兩 個 門 徒 聽 見 他 的 話 、 就 跟 從 了 耶 穌 （約 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35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－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37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聽 見 約 翰 的 話 、 跟 從 耶 穌 的 那 兩 個 人 、 一 個 是 西 門 彼 得 的 兄 弟 安 得 烈 。他 先 找 著 自 己 的 哥 哥 西 門 、 對 他 說 、 我 們 遇 見 彌 賽 亞 了（約 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40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－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41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又 次 日 、 耶 穌 想 要 往 加 利 利 去 、 遇 見 腓 力 、 就 對 他 說 、 來 跟 從 我 罷 。腓 力 找 著 拿 但 業 、 對 他 說 、 摩 西 在 律 法 上 所 寫 的 、 和 眾 先 知 所 記 的 那 一 位 、 我 們 遇 見 了 、 就 是 約 瑟 的 兒 子 拿 撒 勒 人 耶 穌 （約 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43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，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45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那 時 、 耶 穌 出 去 上 山 禱 告 ． 整 夜 禱 告 　 神 。到 了 天 亮 、 叫 他 的 門 徒 來 ． 就 從 他 們 中 間 挑 選 十 二 個 人 、 稱 他 們 為 使 徒 ．這 十 二 個 人 有 西 門 、 耶 穌 又 給 他 起 名 叫 彼 得 、 還 有 他 兄 弟 安 得 烈 、 又 有 雅 各 和 約 翰 、 腓 力 和 巴 多 羅 買 、馬 太 和 多 馬 、 亞 勒 腓 的 兒 子 雅 各 、 和 奮 銳 黨 的 西 門 、 雅 各 的 兒 子 猶 大 、 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〔 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兒 子 或 作 兄 弟 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〕 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和 賣 主 的 加 略 人 猶 大 （路 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6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12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－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16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） 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en-US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88664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zh-TW" altLang="en-US" sz="3600" b="1" dirty="0"/>
              <a:t>基督生平   第三部第一年的事工</a:t>
            </a:r>
            <a:br>
              <a:rPr lang="en-US" sz="3600" b="1" dirty="0">
                <a:latin typeface="+mj-ea"/>
              </a:rPr>
            </a:br>
            <a:r>
              <a:rPr lang="zh-TW" altLang="en-US" sz="3600" b="1" dirty="0">
                <a:latin typeface="+mj-ea"/>
              </a:rPr>
              <a:t>第七章第一個神蹟與潔淨聖殿</a:t>
            </a:r>
            <a:endParaRPr lang="en-US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88" y="1371600"/>
            <a:ext cx="8229600" cy="5029200"/>
          </a:xfrm>
        </p:spPr>
        <p:txBody>
          <a:bodyPr>
            <a:normAutofit/>
          </a:bodyPr>
          <a:lstStyle/>
          <a:p>
            <a:r>
              <a:rPr lang="zh-TW" altLang="en-US" sz="2400" b="1" dirty="0"/>
              <a:t>引言</a:t>
            </a:r>
            <a:endParaRPr lang="en-US" altLang="zh-TW" sz="2400" b="1" dirty="0"/>
          </a:p>
          <a:p>
            <a:pPr lvl="1"/>
            <a:r>
              <a:rPr lang="zh-TW" altLang="en-US" sz="2000" b="1" dirty="0"/>
              <a:t>約翰福音記載祂工作開始時所作的兩件事。其一，就是祂在加利利鄉間小城約拿與村人共享婚禮的歡愉。其二，就是在耶路撒冷的聖殿中，斥責不法商人及聖殿官員的惡行</a:t>
            </a:r>
            <a:endParaRPr lang="en-US" altLang="zh-TW" sz="2000" b="1" dirty="0"/>
          </a:p>
          <a:p>
            <a:r>
              <a:rPr lang="zh-TW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第一個神蹟</a:t>
            </a:r>
            <a:endParaRPr lang="en-US" altLang="zh-TW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/>
            <a:r>
              <a:rPr lang="zh-TW" altLang="en-US" sz="2000" b="1" dirty="0"/>
              <a:t>祂開始工作，是在一個婚筵中。主耶穌不為自己變石為餅，卻樂意為他人變水為酒</a:t>
            </a:r>
            <a:endParaRPr lang="en-US" altLang="zh-TW" sz="2000" b="1" dirty="0"/>
          </a:p>
          <a:p>
            <a:pPr lvl="1"/>
            <a:r>
              <a:rPr lang="zh-TW" altLang="en-US" sz="2000" b="1" dirty="0"/>
              <a:t>這個神蹟顯明主的為人：祂願深入世人生活，與他們同苦同樂；這亦顯明祂的工作：祂來，是要將一切，作生命上的質變</a:t>
            </a:r>
            <a:endParaRPr lang="en-US" altLang="zh-TW" sz="2000" b="1" dirty="0"/>
          </a:p>
          <a:p>
            <a:r>
              <a:rPr lang="zh-TW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第一次潔淨聖殿</a:t>
            </a:r>
            <a:endParaRPr lang="en-US" altLang="zh-TW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/>
            <a:r>
              <a:rPr lang="zh-TW" altLang="en-US" sz="2000" b="1" dirty="0"/>
              <a:t>主耶穌來到耶路撒冷聖殿，看見殿裏有賣牛羊鴿子的，並兌換銀錢的，滿心焦急與忿怒。就把牛羊都趕出殿去，並倒出兌換銀錢之人的銀錢，推翻他們的桌子</a:t>
            </a:r>
            <a:endParaRPr lang="en-US" altLang="zh-TW" sz="2000" b="1" dirty="0"/>
          </a:p>
          <a:p>
            <a:pPr lvl="1"/>
            <a:r>
              <a:rPr lang="zh-TW" altLang="en-US" sz="2000" b="1" dirty="0"/>
              <a:t>主耶穌藉此宣告當恢復信仰的純潔，同時也顯露了神子的權榮</a:t>
            </a:r>
            <a:endParaRPr lang="en-US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34532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zh-TW" altLang="en-US" sz="3200" b="1" dirty="0"/>
              <a:t>基督生平   第三部第一年的事工</a:t>
            </a:r>
            <a:br>
              <a:rPr lang="en-US" sz="3200" b="1" dirty="0">
                <a:latin typeface="+mj-ea"/>
              </a:rPr>
            </a:br>
            <a:r>
              <a:rPr lang="zh-TW" altLang="en-US" sz="3200" b="1" dirty="0">
                <a:latin typeface="+mj-ea"/>
              </a:rPr>
              <a:t>第七章第一個神蹟與潔淨聖殿</a:t>
            </a:r>
            <a:endParaRPr lang="en-US" sz="32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376" y="1447800"/>
            <a:ext cx="8345424" cy="5181600"/>
          </a:xfrm>
        </p:spPr>
        <p:txBody>
          <a:bodyPr>
            <a:normAutofit lnSpcReduction="10000"/>
          </a:bodyPr>
          <a:lstStyle/>
          <a:p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第 三 日 、 在 加 利 利 的 迦 拿 有 娶 親 的 筵 席 ． 耶 穌 的 母 親 在 那 裡 。  耶 穌 和 他 的 門 徒 也 被 請 去 赴 席 。酒 用 盡 了 、 耶 穌 的 母 親 對 他 說 、 他 們 沒 有 酒 了 。耶 穌 對 用 人 說 、 把 缸 倒 滿 了 水 ． 他 們 就 倒 滿 了 、 直 到 缸 口 。 耶 穌 又 說 、 現 在 可 以 舀 出 來 、 送 給 管 筵 席 的 ． 他 們 就 送 了 去 。這 是 耶 穌 所 行 的 頭 一 件 神 蹟 、 是 在 加 利 利 的 迦 拿 行 的 、 顯 出 他 的 榮 耀 來 ． 他 的 門 徒 就 信 他 了 。 （約 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－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，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7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－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8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，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11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猶 太 人 的 逾 越 節 近 了 、 耶 穌 就 上 耶 路 撒 冷 去 。看 見 殿 裡 有 賣 牛 羊 鴿 子 的 、 並 有 兌 換 銀 錢 的 人 、 坐 在 那 裡 ． 耶 穌 就 拿 繩 子 作 成 鞭 子 、 把 牛 羊 都 趕 出 殿 去 ． 倒 出 兌 換 銀 錢 之 人 的 銀 錢 、 推 翻 他 們 的 桌 子 。 又 對 賣 鴿 子 的 說 、 把 這 些 東 西 拿 去 ． 不 要 將 我 父 的 殿 、 當 作 買 賣 的 地 方 （約 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13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－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16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因 此 猶 太 人 問 他 說 、 你 既 作 這 些 事 、 還 顯 甚 麼 神 蹟 給 我 們 看 呢 。 耶 穌 回 答 說 、 你 們 拆 毀 這 殿 、 我 三 日 內 要 再 建 立 起 來 。 但 耶 穌 這 話 、 是 以 他 的 身 體 為 殿 （約 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18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－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19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，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21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34168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720" y="152400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zh-TW" altLang="en-US" sz="3200" b="1" dirty="0"/>
              <a:t>基督生平   第三部第一年的事工</a:t>
            </a:r>
            <a:br>
              <a:rPr lang="en-US" sz="3200" b="1" dirty="0">
                <a:latin typeface="+mj-ea"/>
              </a:rPr>
            </a:br>
            <a:r>
              <a:rPr lang="zh-TW" altLang="en-US" sz="3200" b="1" dirty="0">
                <a:latin typeface="+mj-ea"/>
              </a:rPr>
              <a:t>第八章兩次個人談道</a:t>
            </a:r>
            <a:endParaRPr lang="en-US" sz="32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152" y="1096962"/>
            <a:ext cx="8229600" cy="5532438"/>
          </a:xfrm>
        </p:spPr>
        <p:txBody>
          <a:bodyPr>
            <a:normAutofit lnSpcReduction="10000"/>
          </a:bodyPr>
          <a:lstStyle/>
          <a:p>
            <a:r>
              <a:rPr lang="zh-TW" altLang="en-US" sz="2400" b="1" dirty="0"/>
              <a:t>引言</a:t>
            </a:r>
            <a:endParaRPr lang="en-US" altLang="zh-TW" sz="2400" b="1" dirty="0"/>
          </a:p>
          <a:p>
            <a:pPr lvl="1"/>
            <a:r>
              <a:rPr lang="zh-TW" altLang="en-US" sz="2000" b="1" dirty="0"/>
              <a:t>主耶穌不但向廣大的群眾宣道，祂也單獨地向個人談道。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衪在耶路撒冷向一個宗教領袖，尼哥底母講解重生的道理，使他的信仰由知識層面提昇成生命層面，而至終成為得救的人。祂又在撒瑪利亞向一個在情慾中掙扎，卻渴慕真道的女人談道，使她明白生命的意義，得著救恩並即刻宣揚救恩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主與尼哥底母談道</a:t>
            </a:r>
            <a:endParaRPr lang="en-US" altLang="zh-TW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/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主耶穌所談的乃是重生之道。對尼哥底母而言，這難以理解與接受。主耐心的重覆重生的重要，</a:t>
            </a:r>
            <a:r>
              <a:rPr lang="zh-TW" altLang="en-US" sz="2000" b="1" dirty="0"/>
              <a:t>以及重生的意義，並以神的大愛勸勉並警告他</a:t>
            </a:r>
            <a:endParaRPr lang="en-US" altLang="zh-TW" sz="2000" b="1" dirty="0"/>
          </a:p>
          <a:p>
            <a:pPr lvl="1"/>
            <a:r>
              <a:rPr lang="zh-TW" altLang="en-US" sz="2000" b="1" dirty="0"/>
              <a:t>尼哥底母雖未即刻決志，但真理己深植他心中。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在主被釘死，眾門徒都懼怕逃去時，挺身而出，見証自己是耶穌的門徒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400" b="1" dirty="0"/>
              <a:t>主與撒瑪利亞婦人談道</a:t>
            </a:r>
            <a:endParaRPr lang="en-US" altLang="zh-TW" sz="2400" b="1" dirty="0"/>
          </a:p>
          <a:p>
            <a:pPr lvl="1"/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耶穌首先談到神的恩典有如活水，解除人性乾渴，並且取之不盡。</a:t>
            </a:r>
            <a:r>
              <a:rPr lang="zh-TW" altLang="en-US" sz="2000" b="1" dirty="0"/>
              <a:t>其次，主耶穌教導婦人敬拜的真義在於知道敬拜的對象</a:t>
            </a:r>
            <a:endParaRPr lang="en-US" altLang="zh-TW" sz="2000" b="1" dirty="0"/>
          </a:p>
          <a:p>
            <a:pPr lvl="1"/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婦人因著對話，信心甦醒，接受救恩，並立即拋下罐子，跑回城去，成為福音使者。主亦藉此教導門徒撒種與收割的喜樂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/>
            <a:endParaRPr lang="en-US" sz="2000" dirty="0"/>
          </a:p>
          <a:p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/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en-US" altLang="zh-TW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/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969257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b="1" dirty="0"/>
              <a:t>基督生平   第三部第一年的事工</a:t>
            </a:r>
            <a:br>
              <a:rPr lang="en-US" sz="3200" b="1" dirty="0">
                <a:latin typeface="+mj-ea"/>
              </a:rPr>
            </a:br>
            <a:r>
              <a:rPr lang="zh-TW" altLang="en-US" sz="3200" b="1" dirty="0">
                <a:latin typeface="+mj-ea"/>
              </a:rPr>
              <a:t>第八章兩次個人談道</a:t>
            </a:r>
            <a:endParaRPr lang="en-US" sz="32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458200" cy="4876800"/>
          </a:xfrm>
        </p:spPr>
        <p:txBody>
          <a:bodyPr>
            <a:normAutofit/>
          </a:bodyPr>
          <a:lstStyle/>
          <a:p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耶 穌 回 答 說 、 我 實 實 在 在 的 告 訴 你 、 人 若 不 重 生 、 就 不 能 見 　 神 的 國 。耶 穌 說 、 我 實 實 在 在 的 告 訴 你 、 人 若 不 是 從 水 和 聖 靈 生 的 、 就 不 能 進 　 神 的 國 （約 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，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5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神 愛 世 人 、 甚 至 將 他 的 獨 生 子 賜 給 他 們 、 叫 一 切 信 他 的 、 不 至 滅 亡 、 反 得 永 生（約 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16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耶 穌 回 答 說 、 凡 喝 這 水 的 、 還 要 再 渴 ． 人 若 喝 我 所 賜 的 水 就 永 遠 不 渴 ． 我 所 賜 的 水 、 要 在 他 裡 頭 成 為 泉 源 、 直 湧 到 永 生 （約 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13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－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14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神 是 個 靈 ． 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〔 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或 無 個 字 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〕 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所 以 拜 他 的 、 必 須 用 心 靈 和 誠 實 拜 他 。 婦 人 說 、 我 知 道 彌 賽 亞 、 （ 就 是 那 稱 為 基 督 的 ） 要 來 ． 他 來 了 、 必 將 一 切 的 事 都 告 訴 我 們 。 耶 穌 說 、 這 和 你 說 話 的 就 是 他（約 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24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－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26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那 城 裡 有 好 些 撒 瑪 利 亞 人 信 了 耶 穌 、 因 為 那 婦 人 作 見 證 說 、 他 將 我 素 來 所 行 的 一 切 事 、 都 給 我 說 出 來 了（約 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39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en-US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15117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zh-TW" altLang="en-US" sz="3200" b="1" dirty="0"/>
              <a:t>基督生平   第三部第一年的事工</a:t>
            </a:r>
            <a:br>
              <a:rPr lang="en-US" sz="3200" b="1" dirty="0">
                <a:latin typeface="+mj-ea"/>
              </a:rPr>
            </a:br>
            <a:r>
              <a:rPr lang="zh-TW" altLang="en-US" sz="3200" b="1" dirty="0">
                <a:latin typeface="+mj-ea"/>
              </a:rPr>
              <a:t>第九章在加利利的早期工作</a:t>
            </a:r>
            <a:endParaRPr lang="en-US" sz="32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344" y="1295400"/>
            <a:ext cx="8372856" cy="5334000"/>
          </a:xfrm>
        </p:spPr>
        <p:txBody>
          <a:bodyPr>
            <a:normAutofit lnSpcReduction="10000"/>
          </a:bodyPr>
          <a:lstStyle/>
          <a:p>
            <a:r>
              <a:rPr lang="zh-TW" altLang="en-US" sz="2400" b="1" dirty="0"/>
              <a:t>引言</a:t>
            </a:r>
            <a:endParaRPr lang="en-US" altLang="zh-TW" sz="2400" b="1" dirty="0"/>
          </a:p>
          <a:p>
            <a:pPr lvl="1"/>
            <a:r>
              <a:rPr lang="zh-TW" altLang="en-US" sz="2000" b="1" dirty="0"/>
              <a:t>主在加利利的早期工作，相當順利。阻礙與偏見不像耶路撒冷那樣嚴重。祂一面宣講神國福音，一面趕鬼醫病，名聲傳遍這一帶</a:t>
            </a:r>
            <a:endParaRPr lang="en-US" altLang="zh-TW" sz="2000" b="1" dirty="0"/>
          </a:p>
          <a:p>
            <a:r>
              <a:rPr lang="zh-TW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垂死的孩童得醫治</a:t>
            </a:r>
            <a:endParaRPr lang="en-US" altLang="zh-TW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/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一位大臣的兒子得病垂死，大臣來求耶穌即刻下迦百農去，趁兒子沒死，醫治他。耶穌喜悅大臣的信心，命令他</a:t>
            </a:r>
            <a:r>
              <a:rPr 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“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回去吧！你的兒子活了</a:t>
            </a:r>
            <a:r>
              <a:rPr 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”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大臣的信心由憑眼見的信心，提昇為信神話語的信心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400" b="1" dirty="0"/>
              <a:t>大痲瘋得潔淨</a:t>
            </a:r>
            <a:endParaRPr lang="en-US" altLang="zh-TW" sz="2400" b="1" dirty="0"/>
          </a:p>
          <a:p>
            <a:pPr lvl="1"/>
            <a:r>
              <a:rPr lang="zh-TW" altLang="en-US" sz="2000" b="1" dirty="0"/>
              <a:t>一位信心不平凡的病人來到慈愛的主面前。蒙主的一摸，他的大痲瘋即得到醫治。而主的一摸不但展現祂醫治的大能，更表達了主豐富的仁慈與同情</a:t>
            </a:r>
            <a:endParaRPr lang="en-US" altLang="zh-TW" sz="2000" b="1" dirty="0"/>
          </a:p>
          <a:p>
            <a:r>
              <a:rPr lang="zh-TW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在家鄕受惡待</a:t>
            </a:r>
            <a:endParaRPr lang="en-US" altLang="zh-TW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/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主耶穌出來工作後，第一次回鄉，所受的待遇竟是由稱讃很快變成怒氣填胸，甚至將主帶到山崖，要把祂推下去。</a:t>
            </a:r>
            <a:r>
              <a:rPr lang="zh-TW" altLang="en-US" sz="2000" b="1" dirty="0"/>
              <a:t>這是因為他們不能適應和接納主耶穌的新形象：神所使用的基督</a:t>
            </a:r>
            <a:endParaRPr lang="en-US" sz="2000" dirty="0"/>
          </a:p>
          <a:p>
            <a:pPr lvl="1"/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en-US" altLang="zh-TW" sz="2400" b="1" dirty="0"/>
          </a:p>
          <a:p>
            <a:endParaRPr lang="en-US" sz="2400" b="1" dirty="0"/>
          </a:p>
          <a:p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/>
            <a:endParaRPr lang="en-US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002467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zh-TW" altLang="en-US" sz="3200" b="1" dirty="0"/>
              <a:t>基督生平   第三部第一年的事工</a:t>
            </a:r>
            <a:br>
              <a:rPr lang="en-US" sz="3200" b="1" dirty="0">
                <a:latin typeface="+mj-ea"/>
              </a:rPr>
            </a:br>
            <a:r>
              <a:rPr lang="zh-TW" altLang="en-US" sz="3200" b="1" dirty="0">
                <a:latin typeface="+mj-ea"/>
              </a:rPr>
              <a:t>第九章在加利利的早期工作</a:t>
            </a:r>
            <a:endParaRPr lang="en-US" sz="32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>
            <a:normAutofit lnSpcReduction="10000"/>
          </a:bodyPr>
          <a:lstStyle/>
          <a:p>
            <a:r>
              <a:rPr lang="zh-TW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人子的醫治與赦罪</a:t>
            </a:r>
            <a:endParaRPr lang="en-US" altLang="zh-TW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/>
            <a:r>
              <a:rPr lang="zh-TW" altLang="en-US" sz="2000" b="1" dirty="0"/>
              <a:t>其時主在屋內講道，房子內外擠滿聽眾。一個癱瘓的病人，因着幾個人的信心與愛心，將他由屋頂縋下，以致得到耶穌對他身體與心靈的醫治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/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在這事上，我們見到主的權能：祂深知人心中的隱情。我們亦見到祂以超凡的智慧表明祂基督的身份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馬太蒙召</a:t>
            </a:r>
            <a:endParaRPr lang="en-US" altLang="zh-TW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/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在耶穌時代，稅吏被視為與娼妓同類，出賣靈魂，最下賤的罪人。然而在主所揀選的十二使徒中，竟有一稅吏馬太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/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在這事上，我們見到主恩召的榮耀：祂將卑污的罪人變為聖潔的使徒。我們見到主的大愛：祂將在猶太社會中被定罪，棄絕的馬太由絕望中提昇。我們更見到主的大能：將馬太的生命澈底改變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門徒被選為使徒：主為何揀選賣主的猶大？</a:t>
            </a:r>
            <a:endParaRPr lang="en-US" altLang="zh-TW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/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由於主無限的慈愛：主的慈心盼望沈淪之子，亦能得救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/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顯明主的絕對完美</a:t>
            </a:r>
            <a:r>
              <a:rPr lang="zh-TW" altLang="en-US" sz="2000" b="1">
                <a:latin typeface="PMingLiU" panose="02020500000000000000" pitchFamily="18" charset="-120"/>
                <a:ea typeface="PMingLiU" panose="02020500000000000000" pitchFamily="18" charset="-120"/>
              </a:rPr>
              <a:t>：猶大朝夕與主共處，有三年之久。若非主的絕對完美，他也不會覺得良心愧疚，走上吊頸自殺之途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en-US" altLang="zh-TW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en-US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en-US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en-US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12875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152400"/>
            <a:ext cx="8229600" cy="1020762"/>
          </a:xfrm>
        </p:spPr>
        <p:txBody>
          <a:bodyPr>
            <a:normAutofit fontScale="90000"/>
          </a:bodyPr>
          <a:lstStyle/>
          <a:p>
            <a:r>
              <a:rPr lang="zh-TW" altLang="en-US" sz="3200" b="1" dirty="0"/>
              <a:t>基督生平   第三部第一年的事工</a:t>
            </a:r>
            <a:br>
              <a:rPr lang="en-US" sz="3200" b="1" dirty="0">
                <a:latin typeface="+mj-ea"/>
              </a:rPr>
            </a:br>
            <a:r>
              <a:rPr lang="zh-TW" altLang="en-US" sz="3200" b="1" dirty="0">
                <a:latin typeface="+mj-ea"/>
              </a:rPr>
              <a:t>第九章在加利利的早期工作</a:t>
            </a:r>
            <a:endParaRPr lang="en-US" sz="32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76210"/>
            <a:ext cx="8458200" cy="5453190"/>
          </a:xfrm>
        </p:spPr>
        <p:txBody>
          <a:bodyPr>
            <a:noAutofit/>
          </a:bodyPr>
          <a:lstStyle/>
          <a:p>
            <a:r>
              <a:rPr lang="zh-TW" altLang="en-US" sz="1700" b="1" dirty="0">
                <a:latin typeface="PMingLiU" panose="02020500000000000000" pitchFamily="18" charset="-120"/>
                <a:ea typeface="PMingLiU" panose="02020500000000000000" pitchFamily="18" charset="-120"/>
              </a:rPr>
              <a:t>那 大 臣 說 、 先 生 、 求 你 趁 著 我 的 孩 子 還 沒 有 死 、 就 下 去 。 耶 穌 對 他 說 、 回 去 罷 ． 你 的 兒 子 活 了 。 那 人 信 耶 穌 所 說 的 話 、 就 回 去 了（約 </a:t>
            </a:r>
            <a:r>
              <a:rPr lang="en-US" altLang="zh-TW" sz="1700" b="1" dirty="0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TW" altLang="en-US" sz="17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TW" sz="1700" b="1" dirty="0">
                <a:latin typeface="PMingLiU" panose="02020500000000000000" pitchFamily="18" charset="-120"/>
                <a:ea typeface="PMingLiU" panose="02020500000000000000" pitchFamily="18" charset="-120"/>
              </a:rPr>
              <a:t>49</a:t>
            </a:r>
            <a:r>
              <a:rPr lang="zh-TW" altLang="en-US" sz="17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－</a:t>
            </a:r>
            <a:r>
              <a:rPr lang="en-US" altLang="zh-TW" sz="1700" b="1" dirty="0">
                <a:latin typeface="PMingLiU" panose="02020500000000000000" pitchFamily="18" charset="-120"/>
                <a:ea typeface="PMingLiU" panose="02020500000000000000" pitchFamily="18" charset="-120"/>
              </a:rPr>
              <a:t>50</a:t>
            </a:r>
            <a:r>
              <a:rPr lang="zh-TW" altLang="en-US" sz="17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TW" sz="17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1700" b="1" dirty="0">
                <a:latin typeface="PMingLiU" panose="02020500000000000000" pitchFamily="18" charset="-120"/>
                <a:ea typeface="PMingLiU" panose="02020500000000000000" pitchFamily="18" charset="-120"/>
              </a:rPr>
              <a:t>有 一 個 長 大 痲 瘋 的 、 來 求 耶 穌 、 向 他 跪 下 說 、 你 若 肯 、 必 能 叫 我 潔 淨 了 。耶 穌 動 了 慈 心 、 就 伸 手 摸 他 、 說 、 我 肯 、 你 潔 淨 了 罷 。大 痲 瘋 即 時 離 開 他 、 他 就 潔 淨 了（可</a:t>
            </a:r>
            <a:r>
              <a:rPr lang="en-US" altLang="zh-TW" sz="1700" b="1" dirty="0"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TW" altLang="en-US" sz="17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TW" sz="1700" b="1" dirty="0">
                <a:latin typeface="PMingLiU" panose="02020500000000000000" pitchFamily="18" charset="-120"/>
                <a:ea typeface="PMingLiU" panose="02020500000000000000" pitchFamily="18" charset="-120"/>
              </a:rPr>
              <a:t>40</a:t>
            </a:r>
            <a:r>
              <a:rPr lang="zh-TW" altLang="en-US" sz="17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－</a:t>
            </a:r>
            <a:r>
              <a:rPr lang="en-US" altLang="zh-TW" sz="1700" b="1" dirty="0">
                <a:latin typeface="PMingLiU" panose="02020500000000000000" pitchFamily="18" charset="-120"/>
                <a:ea typeface="PMingLiU" panose="02020500000000000000" pitchFamily="18" charset="-120"/>
              </a:rPr>
              <a:t>42</a:t>
            </a:r>
            <a:r>
              <a:rPr lang="zh-TW" altLang="en-US" sz="17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TW" sz="17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1700" b="1" dirty="0">
                <a:latin typeface="PMingLiU" panose="02020500000000000000" pitchFamily="18" charset="-120"/>
                <a:ea typeface="PMingLiU" panose="02020500000000000000" pitchFamily="18" charset="-120"/>
              </a:rPr>
              <a:t>耶 穌 來 到 拿 撒 勒 、 就 是 他 長 大 的 地 方 ． 在 安 息 日 、 照 他 平 常 的 規 矩 、 進 了 會 堂 、 站 起 來 要 念 聖 經 。耶 穌 對 他 們 說 、 今 天 這 經 應 驗 在 你 們 耳 中 了 。會 堂 裡 的 人 聽 見 這 話 、 都 怒 氣 滿 胸 ． 就 起 來 攆 他 出 城 、 他 們 的 城 造 在 山 上 、 他 們 帶 他 到 山 崖 、 要 把 他 推 下 去 （路 </a:t>
            </a:r>
            <a:r>
              <a:rPr lang="en-US" altLang="zh-TW" sz="1700" b="1" dirty="0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TW" altLang="en-US" sz="17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TW" sz="1700" b="1" dirty="0">
                <a:latin typeface="PMingLiU" panose="02020500000000000000" pitchFamily="18" charset="-120"/>
                <a:ea typeface="PMingLiU" panose="02020500000000000000" pitchFamily="18" charset="-120"/>
              </a:rPr>
              <a:t>16</a:t>
            </a:r>
            <a:r>
              <a:rPr lang="zh-TW" altLang="en-US" sz="17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，</a:t>
            </a:r>
            <a:r>
              <a:rPr lang="en-US" altLang="zh-TW" sz="1700" b="1" dirty="0">
                <a:latin typeface="PMingLiU" panose="02020500000000000000" pitchFamily="18" charset="-120"/>
                <a:ea typeface="PMingLiU" panose="02020500000000000000" pitchFamily="18" charset="-120"/>
              </a:rPr>
              <a:t>21</a:t>
            </a:r>
            <a:r>
              <a:rPr lang="zh-TW" altLang="en-US" sz="17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，</a:t>
            </a:r>
            <a:r>
              <a:rPr lang="en-US" altLang="zh-TW" sz="1700" b="1" dirty="0">
                <a:latin typeface="PMingLiU" panose="02020500000000000000" pitchFamily="18" charset="-120"/>
                <a:ea typeface="PMingLiU" panose="02020500000000000000" pitchFamily="18" charset="-120"/>
              </a:rPr>
              <a:t>28</a:t>
            </a:r>
            <a:r>
              <a:rPr lang="zh-TW" altLang="en-US" sz="17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，</a:t>
            </a:r>
            <a:r>
              <a:rPr lang="en-US" altLang="zh-TW" sz="1700" b="1" dirty="0">
                <a:latin typeface="PMingLiU" panose="02020500000000000000" pitchFamily="18" charset="-120"/>
                <a:ea typeface="PMingLiU" panose="02020500000000000000" pitchFamily="18" charset="-120"/>
              </a:rPr>
              <a:t>29</a:t>
            </a:r>
            <a:r>
              <a:rPr lang="zh-TW" altLang="en-US" sz="17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TW" sz="17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1700" b="1" dirty="0">
                <a:latin typeface="PMingLiU" panose="02020500000000000000" pitchFamily="18" charset="-120"/>
                <a:ea typeface="PMingLiU" panose="02020500000000000000" pitchFamily="18" charset="-120"/>
              </a:rPr>
              <a:t>有 人 帶 著 一 個 癱 子 來 見 耶 穌 、 是 用 四 個 人 抬 來 的 。因 為 人 多 、 不 得 近 前 、 就 把 耶 穌 所 在 的 房 子 、 拆 了 房 頂 、 既 拆 通 了 、 就 把 癱 子 連 所 躺 臥 的 褥 子 都 縋 下 來 。耶 穌 見 他 們 的 信 心 、 就 對 癱 子 說 、 小 子 、 你 的 罪 赦 了 。  耶 穌 心 中 知 道 他 們 心 裡 這 樣 議 論 、 就 說 、 你 們 心 裡 為 甚 麼 這 樣 議 論 呢 。  或 對 癱 子 說 、 你 的 罪 赦 了 ． 或 說 、 起 來 、 拿 你 的 褥 子 行 走 ． 那 一 樣 容 易 呢 。 但 要 叫 你 們 知 道 人 子 在 地 上 有 赦 罪 的 權 柄 、 就 對 癱 子 說 、我 吩 咐 你 起 來 、 拿 你 的 褥 子 回 家 去 罷 。 那 人 就 起 來 、 立 刻 拿 著 褥 子 、 當 眾 人 面 前 出 去 了 ． 以 致 眾 人 都 驚 奇 、 歸 榮 耀 與 　 神（可 </a:t>
            </a:r>
            <a:r>
              <a:rPr lang="en-US" altLang="zh-TW" sz="1700" b="1" dirty="0"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TW" altLang="en-US" sz="17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TW" sz="1700" b="1" dirty="0"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TW" altLang="en-US" sz="17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－</a:t>
            </a:r>
            <a:r>
              <a:rPr lang="en-US" altLang="zh-TW" sz="1700" b="1" dirty="0">
                <a:latin typeface="PMingLiU" panose="02020500000000000000" pitchFamily="18" charset="-120"/>
                <a:ea typeface="PMingLiU" panose="02020500000000000000" pitchFamily="18" charset="-120"/>
              </a:rPr>
              <a:t>5</a:t>
            </a:r>
            <a:r>
              <a:rPr lang="zh-TW" altLang="en-US" sz="17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，</a:t>
            </a:r>
            <a:r>
              <a:rPr lang="en-US" altLang="zh-TW" sz="1700" b="1" dirty="0">
                <a:latin typeface="PMingLiU" panose="02020500000000000000" pitchFamily="18" charset="-120"/>
                <a:ea typeface="PMingLiU" panose="02020500000000000000" pitchFamily="18" charset="-120"/>
              </a:rPr>
              <a:t>8</a:t>
            </a:r>
            <a:r>
              <a:rPr lang="zh-TW" altLang="en-US" sz="17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－</a:t>
            </a:r>
            <a:r>
              <a:rPr lang="en-US" altLang="zh-TW" sz="1700" b="1" dirty="0">
                <a:latin typeface="PMingLiU" panose="02020500000000000000" pitchFamily="18" charset="-120"/>
                <a:ea typeface="PMingLiU" panose="02020500000000000000" pitchFamily="18" charset="-120"/>
              </a:rPr>
              <a:t>12</a:t>
            </a:r>
            <a:r>
              <a:rPr lang="zh-TW" altLang="en-US" sz="17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sz="17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24102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3200" b="1" dirty="0"/>
              <a:t>基督生平   第三部第一年的事工</a:t>
            </a:r>
            <a:br>
              <a:rPr lang="en-US" sz="3200" b="1" dirty="0">
                <a:latin typeface="+mj-ea"/>
              </a:rPr>
            </a:br>
            <a:r>
              <a:rPr lang="zh-TW" altLang="en-US" sz="3200" b="1" dirty="0">
                <a:latin typeface="+mj-ea"/>
              </a:rPr>
              <a:t>第九章在加利利的早期工作</a:t>
            </a:r>
            <a:endParaRPr lang="en-US" sz="32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66360"/>
          </a:xfrm>
        </p:spPr>
        <p:txBody>
          <a:bodyPr>
            <a:normAutofit/>
          </a:bodyPr>
          <a:lstStyle/>
          <a:p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耶 穌 經 過 的 時 候 、 看 見 亞 勒 腓 的 兒 子 利 未 、 坐 在 稅 關 上 、 就 對 他 說 、 你 跟 從 我 來 ． 他 就 起 來 跟 從 了 耶 穌 。耶 穌 在 利 未 家 裡 坐 席 的 時 候 、 有 好 些 稅 吏 和 罪 人 、 與 耶 穌 並 門 徒 一 同 坐 席 ． 因 為 這 樣 的 人 多 、 他 們 也 跟 隨 耶 穌（可 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14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－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15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有 一 個 門 徒 、 就 是 那 將 要 賣 耶 穌 的 加 略 人 猶 大 、  說 、 這 香 膏 為 甚 麼 不 賣 三 十 兩 銀 子 賙 濟 窮 人 呢 （約 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12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－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5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當 下 、 十 二 門 徒 裡 、 有 一 個 稱 為 加 略 人 猶 大 的 、 去 見 祭 司 長 、 說 、  我 把 他 交 給 你 們 、 你 們 願 意 給 我 多 少 錢 。 他 們 就 給 了 他 三 十 塊 錢 。 從 那 時 候 、 他 就 找 機 會 、 要 把 耶 穌 交 給 他 們（太 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26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14—16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） 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這 時 候 、 賣 耶 穌 的 猶 大 、 看 見 耶 穌 已 經 定 了 罪 、 就 後 悔 、 把 那 三 十 塊 錢 、 拿 回 來 給 祭 司 長 和 長 老 說 、 我 賣 了 無 辜 之 人 的 血 、 是 有 罪 了 。 他 們 說 、 那 與 我 們 有 甚 麼 相 干 ． 你 自 己 承 當 罷 。  猶 大 就 把 那 銀 錢 丟 在 殿 裡 、 出 去 弔 死 了 （太 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27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－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5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50509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6038</TotalTime>
  <Words>1826</Words>
  <Application>Microsoft Office PowerPoint</Application>
  <PresentationFormat>On-screen Show (4:3)</PresentationFormat>
  <Paragraphs>102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新細明體</vt:lpstr>
      <vt:lpstr>新細明體</vt:lpstr>
      <vt:lpstr>Arial</vt:lpstr>
      <vt:lpstr>Calibri</vt:lpstr>
      <vt:lpstr>Office Theme</vt:lpstr>
      <vt:lpstr>基督生平   第二部隱藏的歲月     第五章 受洗與受試探</vt:lpstr>
      <vt:lpstr>基督生平   第二部隱藏的歲月     第五章 受洗與受試探</vt:lpstr>
      <vt:lpstr>基督生平   第三部第一年的事工 第六章主的門徒 </vt:lpstr>
      <vt:lpstr>基督生平   第三部第一年的事工 第六章主的門徒 </vt:lpstr>
      <vt:lpstr>基督生平   第三部第一年的事工 第七章第一個神蹟與潔淨聖殿</vt:lpstr>
      <vt:lpstr>基督生平   第三部第一年的事工 第七章第一個神蹟與潔淨聖殿</vt:lpstr>
      <vt:lpstr>基督生平   第三部第一年的事工 第八章兩次個人談道</vt:lpstr>
      <vt:lpstr>基督生平   第三部第一年的事工 第八章兩次個人談道</vt:lpstr>
      <vt:lpstr>基督生平   第三部第一年的事工 第九章在加利利的早期工作</vt:lpstr>
      <vt:lpstr>基督生平   第三部第一年的事工 第九章在加利利的早期工作</vt:lpstr>
      <vt:lpstr>基督生平   第三部第一年的事工 第九章在加利利的早期工作</vt:lpstr>
      <vt:lpstr>基督生平   第三部第一年的事工 第九章在加利利的早期工作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捨與得</dc:title>
  <dc:creator>Anna</dc:creator>
  <cp:lastModifiedBy>Chen Chung Hsin</cp:lastModifiedBy>
  <cp:revision>88</cp:revision>
  <cp:lastPrinted>2017-01-03T00:00:37Z</cp:lastPrinted>
  <dcterms:created xsi:type="dcterms:W3CDTF">2011-11-05T18:34:13Z</dcterms:created>
  <dcterms:modified xsi:type="dcterms:W3CDTF">2017-02-23T00:08:29Z</dcterms:modified>
</cp:coreProperties>
</file>